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02"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5/16/2024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5/16/2024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5/16/2024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5/16/2024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5/16/2024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15127" y="1435519"/>
            <a:ext cx="8361229" cy="2520760"/>
          </a:xfrm>
        </p:spPr>
        <p:txBody>
          <a:bodyPr/>
          <a:lstStyle/>
          <a:p>
            <a:r>
              <a:rPr lang="tr-TR" sz="2000" b="1" i="1" dirty="0">
                <a:latin typeface="Times New Roman" panose="02020603050405020304" pitchFamily="18" charset="0"/>
                <a:cs typeface="Times New Roman" panose="02020603050405020304" pitchFamily="18" charset="0"/>
              </a:rPr>
              <a:t>10-16 Mayıs Engelliler Haftası</a:t>
            </a:r>
            <a:br>
              <a:rPr lang="tr-TR" sz="2000" dirty="0">
                <a:latin typeface="Times New Roman" panose="02020603050405020304" pitchFamily="18" charset="0"/>
                <a:cs typeface="Times New Roman" panose="02020603050405020304" pitchFamily="18" charset="0"/>
              </a:rPr>
            </a:br>
            <a:br>
              <a:rPr lang="tr-TR" sz="4000" dirty="0">
                <a:latin typeface="Times New Roman" panose="02020603050405020304" pitchFamily="18" charset="0"/>
                <a:cs typeface="Times New Roman" panose="02020603050405020304" pitchFamily="18" charset="0"/>
              </a:rPr>
            </a:br>
            <a:r>
              <a:rPr lang="tr-TR" sz="4000" dirty="0">
                <a:latin typeface="Times New Roman" panose="02020603050405020304" pitchFamily="18" charset="0"/>
                <a:cs typeface="Times New Roman" panose="02020603050405020304" pitchFamily="18" charset="0"/>
              </a:rPr>
              <a:t>Hz. Peygamber’in Sünnet ve Hadislerinde Engellilerle İlişkiler</a:t>
            </a:r>
          </a:p>
        </p:txBody>
      </p:sp>
      <p:sp>
        <p:nvSpPr>
          <p:cNvPr id="3" name="Alt Başlık 2"/>
          <p:cNvSpPr>
            <a:spLocks noGrp="1"/>
          </p:cNvSpPr>
          <p:nvPr>
            <p:ph type="subTitle" idx="1"/>
          </p:nvPr>
        </p:nvSpPr>
        <p:spPr>
          <a:xfrm>
            <a:off x="2679904" y="4368403"/>
            <a:ext cx="6831673" cy="1086237"/>
          </a:xfrm>
        </p:spPr>
        <p:txBody>
          <a:bodyPr>
            <a:normAutofit fontScale="92500"/>
          </a:bodyPr>
          <a:lstStyle/>
          <a:p>
            <a:r>
              <a:rPr lang="tr-TR" dirty="0">
                <a:latin typeface="Times New Roman" panose="02020603050405020304" pitchFamily="18" charset="0"/>
                <a:cs typeface="Times New Roman" panose="02020603050405020304" pitchFamily="18" charset="0"/>
              </a:rPr>
              <a:t>BAYBURT ÜNİVERSİTESİ</a:t>
            </a:r>
          </a:p>
          <a:p>
            <a:r>
              <a:rPr lang="tr-TR" sz="2400" dirty="0">
                <a:latin typeface="Times New Roman" panose="02020603050405020304" pitchFamily="18" charset="0"/>
                <a:cs typeface="Times New Roman" panose="02020603050405020304" pitchFamily="18" charset="0"/>
              </a:rPr>
              <a:t>ENGELLİ ÖĞRENCİ BİRİM KOORDİNATÖRLÜĞÜ</a:t>
            </a:r>
          </a:p>
        </p:txBody>
      </p:sp>
      <p:pic>
        <p:nvPicPr>
          <p:cNvPr id="5" name="Resim 4"/>
          <p:cNvPicPr>
            <a:picLocks noChangeAspect="1"/>
          </p:cNvPicPr>
          <p:nvPr/>
        </p:nvPicPr>
        <p:blipFill>
          <a:blip r:embed="rId2"/>
          <a:stretch>
            <a:fillRect/>
          </a:stretch>
        </p:blipFill>
        <p:spPr>
          <a:xfrm>
            <a:off x="4522294" y="238093"/>
            <a:ext cx="3146894" cy="1197426"/>
          </a:xfrm>
          <a:prstGeom prst="rect">
            <a:avLst/>
          </a:prstGeom>
        </p:spPr>
      </p:pic>
      <p:pic>
        <p:nvPicPr>
          <p:cNvPr id="4" name="Resim 3">
            <a:extLst>
              <a:ext uri="{FF2B5EF4-FFF2-40B4-BE49-F238E27FC236}">
                <a16:creationId xmlns:a16="http://schemas.microsoft.com/office/drawing/2014/main" id="{45020EE9-2446-4F4C-AD17-6B0A801B46A3}"/>
              </a:ext>
            </a:extLst>
          </p:cNvPr>
          <p:cNvPicPr>
            <a:picLocks noChangeAspect="1"/>
          </p:cNvPicPr>
          <p:nvPr/>
        </p:nvPicPr>
        <p:blipFill>
          <a:blip r:embed="rId3"/>
          <a:stretch>
            <a:fillRect/>
          </a:stretch>
        </p:blipFill>
        <p:spPr>
          <a:xfrm>
            <a:off x="7744144" y="361282"/>
            <a:ext cx="1228627" cy="951048"/>
          </a:xfrm>
          <a:prstGeom prst="rect">
            <a:avLst/>
          </a:prstGeom>
        </p:spPr>
      </p:pic>
    </p:spTree>
    <p:extLst>
      <p:ext uri="{BB962C8B-B14F-4D97-AF65-F5344CB8AC3E}">
        <p14:creationId xmlns:p14="http://schemas.microsoft.com/office/powerpoint/2010/main" val="613209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599" y="1264211"/>
            <a:ext cx="9601200" cy="1485900"/>
          </a:xfrm>
        </p:spPr>
        <p:txBody>
          <a:bodyPr>
            <a:normAutofit fontScale="90000"/>
          </a:bodyPr>
          <a:lstStyle/>
          <a:p>
            <a:r>
              <a:rPr lang="tr-TR" sz="4200" dirty="0"/>
              <a:t>Hz. Peygamber’in (sav) uygulamalarına baktığımızda net bir şekilde şunları görebiliriz</a:t>
            </a:r>
            <a:r>
              <a:rPr lang="tr-TR" dirty="0"/>
              <a:t>:</a:t>
            </a:r>
          </a:p>
        </p:txBody>
      </p:sp>
      <p:sp>
        <p:nvSpPr>
          <p:cNvPr id="3" name="İçerik Yer Tutucusu 2"/>
          <p:cNvSpPr>
            <a:spLocks noGrp="1"/>
          </p:cNvSpPr>
          <p:nvPr>
            <p:ph idx="1"/>
          </p:nvPr>
        </p:nvSpPr>
        <p:spPr>
          <a:xfrm>
            <a:off x="1371599" y="2459131"/>
            <a:ext cx="9601200" cy="3581400"/>
          </a:xfrm>
        </p:spPr>
        <p:txBody>
          <a:bodyPr>
            <a:normAutofit fontScale="92500" lnSpcReduction="10000"/>
          </a:bodyPr>
          <a:lstStyle/>
          <a:p>
            <a:pPr algn="just"/>
            <a:r>
              <a:rPr lang="tr-TR" sz="2400" dirty="0"/>
              <a:t>O, engelli insanlarla bizzat ilgilenmiş, onları güçlerinin yetmediği hususlarda sorumlu tutmamıştır.</a:t>
            </a:r>
          </a:p>
          <a:p>
            <a:pPr algn="just"/>
            <a:r>
              <a:rPr lang="tr-TR" sz="2400" dirty="0"/>
              <a:t>Yeteneklerine göre birtakım kamu görevleri de verdiği engelli insanların toplum nezdinde saygın kimseler haline gelmesine vesile olmuştur. Böylece onları, sürekli diğer insanlara muhtaç bir durumda kalmaya mahkûm hale düşmekten korumuş; değer vererek ve ilgi göstererek topluma kazandırmaya çalışmıştır.</a:t>
            </a:r>
          </a:p>
          <a:p>
            <a:pPr lvl="1" algn="just"/>
            <a:r>
              <a:rPr lang="tr-TR" sz="2400" dirty="0"/>
              <a:t>Engellilerin ticaret yapmasını kolaylaştırıcı -onlara özel- birtakım hükümler getirmiştir.</a:t>
            </a:r>
          </a:p>
          <a:p>
            <a:pPr lvl="1" algn="just"/>
            <a:r>
              <a:rPr lang="tr-TR" sz="2400" dirty="0"/>
              <a:t>Gözleri görmeyen bir sahâbî olan Abdullah b. </a:t>
            </a:r>
            <a:r>
              <a:rPr lang="tr-TR" sz="2400" dirty="0" err="1"/>
              <a:t>Ümm</a:t>
            </a:r>
            <a:r>
              <a:rPr lang="tr-TR" sz="2400" dirty="0"/>
              <a:t>-i </a:t>
            </a:r>
            <a:r>
              <a:rPr lang="tr-TR" sz="2400" dirty="0" err="1"/>
              <a:t>Mektum'u</a:t>
            </a:r>
            <a:r>
              <a:rPr lang="tr-TR" sz="2400" dirty="0"/>
              <a:t>, Medine dışına çıktığı zamanlarda yerine vekil olarak bırakmıştır.</a:t>
            </a:r>
          </a:p>
        </p:txBody>
      </p:sp>
      <p:pic>
        <p:nvPicPr>
          <p:cNvPr id="4" name="Resim 3">
            <a:extLst>
              <a:ext uri="{FF2B5EF4-FFF2-40B4-BE49-F238E27FC236}">
                <a16:creationId xmlns:a16="http://schemas.microsoft.com/office/drawing/2014/main" id="{5608CD09-526B-4CEF-9AC6-AEF6C5811290}"/>
              </a:ext>
            </a:extLst>
          </p:cNvPr>
          <p:cNvPicPr>
            <a:picLocks noChangeAspect="1"/>
          </p:cNvPicPr>
          <p:nvPr/>
        </p:nvPicPr>
        <p:blipFill>
          <a:blip r:embed="rId2"/>
          <a:stretch>
            <a:fillRect/>
          </a:stretch>
        </p:blipFill>
        <p:spPr>
          <a:xfrm>
            <a:off x="3684894" y="69291"/>
            <a:ext cx="3145809" cy="1194920"/>
          </a:xfrm>
          <a:prstGeom prst="rect">
            <a:avLst/>
          </a:prstGeom>
        </p:spPr>
      </p:pic>
      <p:pic>
        <p:nvPicPr>
          <p:cNvPr id="6" name="Resim 5">
            <a:extLst>
              <a:ext uri="{FF2B5EF4-FFF2-40B4-BE49-F238E27FC236}">
                <a16:creationId xmlns:a16="http://schemas.microsoft.com/office/drawing/2014/main" id="{3E24125E-2EFE-4478-92FF-3C7607FACA3D}"/>
              </a:ext>
            </a:extLst>
          </p:cNvPr>
          <p:cNvPicPr>
            <a:picLocks noChangeAspect="1"/>
          </p:cNvPicPr>
          <p:nvPr/>
        </p:nvPicPr>
        <p:blipFill>
          <a:blip r:embed="rId3"/>
          <a:stretch>
            <a:fillRect/>
          </a:stretch>
        </p:blipFill>
        <p:spPr>
          <a:xfrm>
            <a:off x="2816067" y="5995611"/>
            <a:ext cx="6559865" cy="951058"/>
          </a:xfrm>
          <a:prstGeom prst="rect">
            <a:avLst/>
          </a:prstGeom>
        </p:spPr>
      </p:pic>
      <p:pic>
        <p:nvPicPr>
          <p:cNvPr id="5" name="Resim 4">
            <a:extLst>
              <a:ext uri="{FF2B5EF4-FFF2-40B4-BE49-F238E27FC236}">
                <a16:creationId xmlns:a16="http://schemas.microsoft.com/office/drawing/2014/main" id="{5CC966D1-1A25-4D2B-AA18-315B6177D7AA}"/>
              </a:ext>
            </a:extLst>
          </p:cNvPr>
          <p:cNvPicPr>
            <a:picLocks noChangeAspect="1"/>
          </p:cNvPicPr>
          <p:nvPr/>
        </p:nvPicPr>
        <p:blipFill>
          <a:blip r:embed="rId4"/>
          <a:stretch>
            <a:fillRect/>
          </a:stretch>
        </p:blipFill>
        <p:spPr>
          <a:xfrm>
            <a:off x="7089672" y="191222"/>
            <a:ext cx="1231499" cy="951058"/>
          </a:xfrm>
          <a:prstGeom prst="rect">
            <a:avLst/>
          </a:prstGeom>
        </p:spPr>
      </p:pic>
    </p:spTree>
    <p:extLst>
      <p:ext uri="{BB962C8B-B14F-4D97-AF65-F5344CB8AC3E}">
        <p14:creationId xmlns:p14="http://schemas.microsoft.com/office/powerpoint/2010/main" val="2821213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5400" y="1336956"/>
            <a:ext cx="9601200" cy="1485900"/>
          </a:xfrm>
        </p:spPr>
        <p:txBody>
          <a:bodyPr>
            <a:noAutofit/>
          </a:bodyPr>
          <a:lstStyle/>
          <a:p>
            <a:r>
              <a:rPr lang="tr-TR" sz="3800" dirty="0"/>
              <a:t>Hz. Peygamber’in engelli insanlara yönelik çağları aşan ifadeleri:</a:t>
            </a:r>
          </a:p>
        </p:txBody>
      </p:sp>
      <p:sp>
        <p:nvSpPr>
          <p:cNvPr id="3" name="İçerik Yer Tutucusu 2"/>
          <p:cNvSpPr>
            <a:spLocks noGrp="1"/>
          </p:cNvSpPr>
          <p:nvPr>
            <p:ph idx="1"/>
          </p:nvPr>
        </p:nvSpPr>
        <p:spPr>
          <a:xfrm>
            <a:off x="1295400" y="2561493"/>
            <a:ext cx="9601200" cy="3581400"/>
          </a:xfrm>
        </p:spPr>
        <p:txBody>
          <a:bodyPr>
            <a:normAutofit fontScale="92500" lnSpcReduction="20000"/>
          </a:bodyPr>
          <a:lstStyle/>
          <a:p>
            <a:pPr algn="just"/>
            <a:r>
              <a:rPr lang="tr-TR" sz="2400" dirty="0"/>
              <a:t>«Allah Teâlâ: ‘İki gözünü alarak imtihan ettiğim bir kulum bu durumuna sabrederse, o iki sevgili gözüne karşılık ona cennetimi veririm.’ buyurmuştur.»</a:t>
            </a:r>
          </a:p>
          <a:p>
            <a:pPr marL="0" indent="0" algn="just">
              <a:buNone/>
            </a:pPr>
            <a:endParaRPr lang="tr-TR" sz="2400" dirty="0"/>
          </a:p>
          <a:p>
            <a:pPr algn="just"/>
            <a:r>
              <a:rPr lang="tr-TR" sz="2400" dirty="0"/>
              <a:t>«Başına herhangi bir musibet gelen Müslüman, ‘Biz Allah'a aitiz ve O'na döneceğiz. Allah'ım! Başıma gelen bu musibetin sevabını ver ve bana bunun arkasından hayırlı olan şeyleri ihsan et’ derse Allah ona mutlaka daha hayırlı şeyler verir.»</a:t>
            </a:r>
          </a:p>
          <a:p>
            <a:pPr algn="just"/>
            <a:endParaRPr lang="tr-TR" sz="2400" dirty="0"/>
          </a:p>
          <a:p>
            <a:pPr algn="just"/>
            <a:r>
              <a:rPr lang="tr-TR" sz="2400" dirty="0"/>
              <a:t>«Gözleri görmeyen birine yol göstermek sadakadır. Sağır ve dilsiz durumdaki kişilerin dertlerini anlatmalarına yardımcı olman da bir sadakadır.»</a:t>
            </a:r>
          </a:p>
        </p:txBody>
      </p:sp>
      <p:pic>
        <p:nvPicPr>
          <p:cNvPr id="4" name="Resim 3">
            <a:extLst>
              <a:ext uri="{FF2B5EF4-FFF2-40B4-BE49-F238E27FC236}">
                <a16:creationId xmlns:a16="http://schemas.microsoft.com/office/drawing/2014/main" id="{2DADF0AD-A170-41A1-A6F1-E0E83DE50325}"/>
              </a:ext>
            </a:extLst>
          </p:cNvPr>
          <p:cNvPicPr>
            <a:picLocks noChangeAspect="1"/>
          </p:cNvPicPr>
          <p:nvPr/>
        </p:nvPicPr>
        <p:blipFill>
          <a:blip r:embed="rId2"/>
          <a:stretch>
            <a:fillRect/>
          </a:stretch>
        </p:blipFill>
        <p:spPr>
          <a:xfrm>
            <a:off x="3688457" y="117647"/>
            <a:ext cx="3145809" cy="1194920"/>
          </a:xfrm>
          <a:prstGeom prst="rect">
            <a:avLst/>
          </a:prstGeom>
        </p:spPr>
      </p:pic>
      <p:pic>
        <p:nvPicPr>
          <p:cNvPr id="5" name="Resim 4">
            <a:extLst>
              <a:ext uri="{FF2B5EF4-FFF2-40B4-BE49-F238E27FC236}">
                <a16:creationId xmlns:a16="http://schemas.microsoft.com/office/drawing/2014/main" id="{51A0346B-C477-4FEF-9638-F0CD35286B4C}"/>
              </a:ext>
            </a:extLst>
          </p:cNvPr>
          <p:cNvPicPr>
            <a:picLocks noChangeAspect="1"/>
          </p:cNvPicPr>
          <p:nvPr/>
        </p:nvPicPr>
        <p:blipFill>
          <a:blip r:embed="rId3"/>
          <a:stretch>
            <a:fillRect/>
          </a:stretch>
        </p:blipFill>
        <p:spPr>
          <a:xfrm>
            <a:off x="2816066" y="6031525"/>
            <a:ext cx="6559865" cy="951058"/>
          </a:xfrm>
          <a:prstGeom prst="rect">
            <a:avLst/>
          </a:prstGeom>
        </p:spPr>
      </p:pic>
      <p:pic>
        <p:nvPicPr>
          <p:cNvPr id="6" name="Resim 5">
            <a:extLst>
              <a:ext uri="{FF2B5EF4-FFF2-40B4-BE49-F238E27FC236}">
                <a16:creationId xmlns:a16="http://schemas.microsoft.com/office/drawing/2014/main" id="{5AAC7F87-7F51-4FD1-BC7A-CB8E3734DD73}"/>
              </a:ext>
            </a:extLst>
          </p:cNvPr>
          <p:cNvPicPr>
            <a:picLocks noChangeAspect="1"/>
          </p:cNvPicPr>
          <p:nvPr/>
        </p:nvPicPr>
        <p:blipFill>
          <a:blip r:embed="rId4"/>
          <a:stretch>
            <a:fillRect/>
          </a:stretch>
        </p:blipFill>
        <p:spPr>
          <a:xfrm>
            <a:off x="7074589" y="239578"/>
            <a:ext cx="1231499" cy="951058"/>
          </a:xfrm>
          <a:prstGeom prst="rect">
            <a:avLst/>
          </a:prstGeom>
        </p:spPr>
      </p:pic>
    </p:spTree>
    <p:extLst>
      <p:ext uri="{BB962C8B-B14F-4D97-AF65-F5344CB8AC3E}">
        <p14:creationId xmlns:p14="http://schemas.microsoft.com/office/powerpoint/2010/main" val="3520520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1318846"/>
            <a:ext cx="9601200" cy="1485900"/>
          </a:xfrm>
        </p:spPr>
        <p:txBody>
          <a:bodyPr>
            <a:normAutofit fontScale="90000"/>
          </a:bodyPr>
          <a:lstStyle/>
          <a:p>
            <a:r>
              <a:rPr lang="tr-TR" sz="4200" dirty="0"/>
              <a:t>Bu müjdelere karşılık şu uyarıları da göz ardı etmemeliyiz:</a:t>
            </a:r>
            <a:br>
              <a:rPr lang="tr-TR" dirty="0"/>
            </a:br>
            <a:endParaRPr lang="tr-TR" dirty="0"/>
          </a:p>
        </p:txBody>
      </p:sp>
      <p:sp>
        <p:nvSpPr>
          <p:cNvPr id="3" name="İçerik Yer Tutucusu 2"/>
          <p:cNvSpPr>
            <a:spLocks noGrp="1"/>
          </p:cNvSpPr>
          <p:nvPr>
            <p:ph idx="1"/>
          </p:nvPr>
        </p:nvSpPr>
        <p:spPr>
          <a:xfrm>
            <a:off x="1371599" y="2513766"/>
            <a:ext cx="9601200" cy="3581400"/>
          </a:xfrm>
        </p:spPr>
        <p:txBody>
          <a:bodyPr>
            <a:normAutofit lnSpcReduction="10000"/>
          </a:bodyPr>
          <a:lstStyle/>
          <a:p>
            <a:pPr algn="just"/>
            <a:r>
              <a:rPr lang="tr-TR" sz="2400" dirty="0"/>
              <a:t>«Gözleri görmeyen (âmâ) bir kimseyi yolundan saptırana Allah lânet etmiştir.»</a:t>
            </a:r>
          </a:p>
          <a:p>
            <a:pPr algn="just"/>
            <a:endParaRPr lang="tr-TR" sz="2400" dirty="0"/>
          </a:p>
          <a:p>
            <a:pPr algn="just"/>
            <a:r>
              <a:rPr lang="tr-TR" sz="2400" dirty="0"/>
              <a:t>«Bir kimsenin mümin kardeşini küçümsemesi günah olarak ona yeter.»</a:t>
            </a:r>
          </a:p>
          <a:p>
            <a:pPr algn="just"/>
            <a:endParaRPr lang="tr-TR" sz="2400" dirty="0"/>
          </a:p>
          <a:p>
            <a:pPr algn="just"/>
            <a:r>
              <a:rPr lang="tr-TR" sz="2400" dirty="0"/>
              <a:t>«Din kardeşinin derdine sevinip gülme. Sonra Allah ona merhamet eder, (onun sıkıntısını kaldırır) sana da onun derdini verir.»</a:t>
            </a:r>
          </a:p>
          <a:p>
            <a:pPr marL="0" indent="0" algn="just">
              <a:buNone/>
            </a:pPr>
            <a:br>
              <a:rPr lang="tr-TR" dirty="0"/>
            </a:br>
            <a:endParaRPr lang="tr-TR" dirty="0"/>
          </a:p>
          <a:p>
            <a:endParaRPr lang="tr-TR" dirty="0"/>
          </a:p>
        </p:txBody>
      </p:sp>
      <p:pic>
        <p:nvPicPr>
          <p:cNvPr id="4" name="Resim 3">
            <a:extLst>
              <a:ext uri="{FF2B5EF4-FFF2-40B4-BE49-F238E27FC236}">
                <a16:creationId xmlns:a16="http://schemas.microsoft.com/office/drawing/2014/main" id="{A6037E8C-3128-46B6-830A-2603FDE94FFF}"/>
              </a:ext>
            </a:extLst>
          </p:cNvPr>
          <p:cNvPicPr>
            <a:picLocks noChangeAspect="1"/>
          </p:cNvPicPr>
          <p:nvPr/>
        </p:nvPicPr>
        <p:blipFill>
          <a:blip r:embed="rId2"/>
          <a:stretch>
            <a:fillRect/>
          </a:stretch>
        </p:blipFill>
        <p:spPr>
          <a:xfrm>
            <a:off x="3509049" y="123926"/>
            <a:ext cx="3145809" cy="1194920"/>
          </a:xfrm>
          <a:prstGeom prst="rect">
            <a:avLst/>
          </a:prstGeom>
        </p:spPr>
      </p:pic>
      <p:pic>
        <p:nvPicPr>
          <p:cNvPr id="5" name="Resim 4">
            <a:extLst>
              <a:ext uri="{FF2B5EF4-FFF2-40B4-BE49-F238E27FC236}">
                <a16:creationId xmlns:a16="http://schemas.microsoft.com/office/drawing/2014/main" id="{FBCD6508-B2B3-456E-A9D8-B18731E50F33}"/>
              </a:ext>
            </a:extLst>
          </p:cNvPr>
          <p:cNvPicPr>
            <a:picLocks noChangeAspect="1"/>
          </p:cNvPicPr>
          <p:nvPr/>
        </p:nvPicPr>
        <p:blipFill>
          <a:blip r:embed="rId3"/>
          <a:stretch>
            <a:fillRect/>
          </a:stretch>
        </p:blipFill>
        <p:spPr>
          <a:xfrm>
            <a:off x="2816067" y="5783016"/>
            <a:ext cx="6559865" cy="951058"/>
          </a:xfrm>
          <a:prstGeom prst="rect">
            <a:avLst/>
          </a:prstGeom>
        </p:spPr>
      </p:pic>
      <p:pic>
        <p:nvPicPr>
          <p:cNvPr id="6" name="Resim 5">
            <a:extLst>
              <a:ext uri="{FF2B5EF4-FFF2-40B4-BE49-F238E27FC236}">
                <a16:creationId xmlns:a16="http://schemas.microsoft.com/office/drawing/2014/main" id="{B49EA854-82CB-4A5C-986A-5658339EC198}"/>
              </a:ext>
            </a:extLst>
          </p:cNvPr>
          <p:cNvPicPr>
            <a:picLocks noChangeAspect="1"/>
          </p:cNvPicPr>
          <p:nvPr/>
        </p:nvPicPr>
        <p:blipFill>
          <a:blip r:embed="rId4"/>
          <a:stretch>
            <a:fillRect/>
          </a:stretch>
        </p:blipFill>
        <p:spPr>
          <a:xfrm>
            <a:off x="6883458" y="245857"/>
            <a:ext cx="1231499" cy="951058"/>
          </a:xfrm>
          <a:prstGeom prst="rect">
            <a:avLst/>
          </a:prstGeom>
        </p:spPr>
      </p:pic>
    </p:spTree>
    <p:extLst>
      <p:ext uri="{BB962C8B-B14F-4D97-AF65-F5344CB8AC3E}">
        <p14:creationId xmlns:p14="http://schemas.microsoft.com/office/powerpoint/2010/main" val="343196938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TM10001105[[fn=Kırpma]]</Template>
  <TotalTime>50</TotalTime>
  <Words>283</Words>
  <Application>Microsoft Office PowerPoint</Application>
  <PresentationFormat>Geniş ekran</PresentationFormat>
  <Paragraphs>21</Paragraphs>
  <Slides>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vt:i4>
      </vt:variant>
    </vt:vector>
  </HeadingPairs>
  <TitlesOfParts>
    <vt:vector size="7" baseType="lpstr">
      <vt:lpstr>Franklin Gothic Book</vt:lpstr>
      <vt:lpstr>Times New Roman</vt:lpstr>
      <vt:lpstr>Crop</vt:lpstr>
      <vt:lpstr>10-16 Mayıs Engelliler Haftası  Hz. Peygamber’in Sünnet ve Hadislerinde Engellilerle İlişkiler</vt:lpstr>
      <vt:lpstr>Hz. Peygamber’in (sav) uygulamalarına baktığımızda net bir şekilde şunları görebiliriz:</vt:lpstr>
      <vt:lpstr>Hz. Peygamber’in engelli insanlara yönelik çağları aşan ifadeleri:</vt:lpstr>
      <vt:lpstr>Bu müjdelere karşılık şu uyarıları da göz ardı etmemeliyiz: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Win10</dc:creator>
  <cp:lastModifiedBy>ABDURRAHMAN OKUYAN</cp:lastModifiedBy>
  <cp:revision>12</cp:revision>
  <dcterms:created xsi:type="dcterms:W3CDTF">2024-05-15T06:55:22Z</dcterms:created>
  <dcterms:modified xsi:type="dcterms:W3CDTF">2024-05-16T13:41:02Z</dcterms:modified>
</cp:coreProperties>
</file>